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52" r:id="rId6"/>
    <p:sldMasterId id="2147484292" r:id="rId7"/>
    <p:sldMasterId id="2147484309" r:id="rId8"/>
    <p:sldMasterId id="2147484319" r:id="rId9"/>
    <p:sldMasterId id="2147484329" r:id="rId10"/>
  </p:sldMasterIdLst>
  <p:notesMasterIdLst>
    <p:notesMasterId r:id="rId25"/>
  </p:notesMasterIdLst>
  <p:handoutMasterIdLst>
    <p:handoutMasterId r:id="rId26"/>
  </p:handoutMasterIdLst>
  <p:sldIdLst>
    <p:sldId id="1895" r:id="rId11"/>
    <p:sldId id="1896" r:id="rId12"/>
    <p:sldId id="1897" r:id="rId13"/>
    <p:sldId id="1913" r:id="rId14"/>
    <p:sldId id="1898" r:id="rId15"/>
    <p:sldId id="1899" r:id="rId16"/>
    <p:sldId id="1901" r:id="rId17"/>
    <p:sldId id="1925" r:id="rId18"/>
    <p:sldId id="1910" r:id="rId19"/>
    <p:sldId id="1904" r:id="rId20"/>
    <p:sldId id="1921" r:id="rId21"/>
    <p:sldId id="1907" r:id="rId22"/>
    <p:sldId id="1906" r:id="rId23"/>
    <p:sldId id="1922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31">
          <p15:clr>
            <a:srgbClr val="A4A3A4"/>
          </p15:clr>
        </p15:guide>
        <p15:guide id="4" pos="2211">
          <p15:clr>
            <a:srgbClr val="A4A3A4"/>
          </p15:clr>
        </p15:guide>
        <p15:guide id="5" orient="horz" pos="2925">
          <p15:clr>
            <a:srgbClr val="A4A3A4"/>
          </p15:clr>
        </p15:guide>
        <p15:guide id="6" pos="220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rr CTR Doug R" initials="D2" lastIdx="2" clrIdx="0"/>
  <p:cmAuthor id="1" name="Judge CIV Dennis" initials="JC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CC"/>
    <a:srgbClr val="3399FF"/>
    <a:srgbClr val="3366FF"/>
    <a:srgbClr val="66CCFF"/>
    <a:srgbClr val="D9FEC6"/>
    <a:srgbClr val="B7FE94"/>
    <a:srgbClr val="54F703"/>
    <a:srgbClr val="04F0F6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6" autoAdjust="0"/>
    <p:restoredTop sz="92974" autoAdjust="0"/>
  </p:normalViewPr>
  <p:slideViewPr>
    <p:cSldViewPr snapToGrid="0">
      <p:cViewPr varScale="1">
        <p:scale>
          <a:sx n="64" d="100"/>
          <a:sy n="64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2256" y="816"/>
      </p:cViewPr>
      <p:guideLst>
        <p:guide orient="horz" pos="2928"/>
        <p:guide pos="2208"/>
        <p:guide orient="horz" pos="2931"/>
        <p:guide pos="2211"/>
        <p:guide orient="horz" pos="2925"/>
        <p:guide pos="2205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dirty="0" smtClean="0"/>
              <a:t>MCRD </a:t>
            </a:r>
            <a:r>
              <a:rPr lang="en-US" sz="1100" cap="all" baseline="0" dirty="0" smtClean="0"/>
              <a:t>San Diego </a:t>
            </a:r>
            <a:r>
              <a:rPr lang="en-US" sz="1100" dirty="0" smtClean="0"/>
              <a:t>MEDICAL REHABILITATION</a:t>
            </a:r>
            <a:r>
              <a:rPr lang="en-US" sz="1100" baseline="0" dirty="0" smtClean="0"/>
              <a:t> PLATOON </a:t>
            </a:r>
            <a:r>
              <a:rPr lang="en-US" sz="1100" dirty="0" smtClean="0"/>
              <a:t>ASSIGNMENT RATES</a:t>
            </a:r>
          </a:p>
          <a:p>
            <a:pPr>
              <a:defRPr sz="1100"/>
            </a:pPr>
            <a:r>
              <a:rPr lang="en-US" sz="1100" dirty="0" smtClean="0"/>
              <a:t>(MALE)</a:t>
            </a:r>
            <a:endParaRPr lang="en-US" sz="1100" dirty="0"/>
          </a:p>
        </c:rich>
      </c:tx>
      <c:layout>
        <c:manualLayout>
          <c:xMode val="edge"/>
          <c:yMode val="edge"/>
          <c:x val="0.15016253589736758"/>
          <c:y val="2.46954113372985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366275204835419"/>
          <c:y val="0.17492184774900027"/>
          <c:w val="0.82970254598420079"/>
          <c:h val="0.669929016223518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Sheet1!$A$1:$A$11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Sheet1!$B$1:$B$11</c:f>
              <c:numCache>
                <c:formatCode>0.0%</c:formatCode>
                <c:ptCount val="11"/>
                <c:pt idx="0">
                  <c:v>0.111</c:v>
                </c:pt>
                <c:pt idx="1">
                  <c:v>0.16700000000000001</c:v>
                </c:pt>
                <c:pt idx="2">
                  <c:v>0.16800000000000001</c:v>
                </c:pt>
                <c:pt idx="3">
                  <c:v>0.123</c:v>
                </c:pt>
                <c:pt idx="4">
                  <c:v>0.105</c:v>
                </c:pt>
                <c:pt idx="5">
                  <c:v>5.8000000000000003E-2</c:v>
                </c:pt>
                <c:pt idx="6">
                  <c:v>6.2E-2</c:v>
                </c:pt>
                <c:pt idx="7">
                  <c:v>5.3999999999999999E-2</c:v>
                </c:pt>
                <c:pt idx="8">
                  <c:v>4.4999999999999998E-2</c:v>
                </c:pt>
                <c:pt idx="9">
                  <c:v>0.04</c:v>
                </c:pt>
                <c:pt idx="10">
                  <c:v>3.1E-2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64-4897-8342-1E08F42A4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631816"/>
        <c:axId val="384632600"/>
      </c:barChart>
      <c:catAx>
        <c:axId val="384631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4632600"/>
        <c:crosses val="autoZero"/>
        <c:auto val="1"/>
        <c:lblAlgn val="ctr"/>
        <c:lblOffset val="100"/>
        <c:noMultiLvlLbl val="0"/>
      </c:catAx>
      <c:valAx>
        <c:axId val="384632600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dirty="0"/>
                  <a:t>MRP</a:t>
                </a:r>
              </a:p>
              <a:p>
                <a:pPr>
                  <a:defRPr/>
                </a:pPr>
                <a:r>
                  <a:rPr lang="en-US" dirty="0"/>
                  <a:t>ASSIGNMENT RATE</a:t>
                </a:r>
              </a:p>
            </c:rich>
          </c:tx>
          <c:overlay val="0"/>
        </c:title>
        <c:numFmt formatCode="0.0%" sourceLinked="1"/>
        <c:majorTickMark val="out"/>
        <c:minorTickMark val="none"/>
        <c:tickLblPos val="nextTo"/>
        <c:crossAx val="384631816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100" dirty="0" smtClean="0"/>
              <a:t>MCRD PARRIS</a:t>
            </a:r>
            <a:r>
              <a:rPr lang="en-US" sz="1100" baseline="0" dirty="0" smtClean="0"/>
              <a:t> ISLAND MEDICAL REHABILITATION PLATOON</a:t>
            </a:r>
            <a:r>
              <a:rPr lang="en-US" sz="1100" dirty="0" smtClean="0"/>
              <a:t> </a:t>
            </a:r>
            <a:r>
              <a:rPr lang="en-US" sz="1100" dirty="0"/>
              <a:t>ASSIGNMENT</a:t>
            </a:r>
            <a:r>
              <a:rPr lang="en-US" sz="1100" baseline="0" dirty="0"/>
              <a:t> </a:t>
            </a:r>
            <a:r>
              <a:rPr lang="en-US" sz="1100" dirty="0"/>
              <a:t>RATES </a:t>
            </a:r>
            <a:endParaRPr lang="en-US" sz="1100" dirty="0" smtClean="0"/>
          </a:p>
          <a:p>
            <a:pPr>
              <a:defRPr sz="1200"/>
            </a:pPr>
            <a:r>
              <a:rPr lang="en-US" sz="1100" dirty="0" smtClean="0"/>
              <a:t>(MALE)</a:t>
            </a:r>
            <a:endParaRPr lang="en-US" sz="1100" dirty="0"/>
          </a:p>
        </c:rich>
      </c:tx>
      <c:layout>
        <c:manualLayout>
          <c:xMode val="edge"/>
          <c:yMode val="edge"/>
          <c:x val="0.15197100292117233"/>
          <c:y val="4.530193831415909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052398483210166"/>
          <c:y val="0.31131373382872995"/>
          <c:w val="0.82464751700350158"/>
          <c:h val="0.496623058328483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Sheet1!$A$1:$A$11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Sheet1!$B$1:$B$11</c:f>
              <c:numCache>
                <c:formatCode>0.0%</c:formatCode>
                <c:ptCount val="11"/>
                <c:pt idx="0">
                  <c:v>8.2000000000000003E-2</c:v>
                </c:pt>
                <c:pt idx="1">
                  <c:v>6.2E-2</c:v>
                </c:pt>
                <c:pt idx="2">
                  <c:v>5.3999999999999999E-2</c:v>
                </c:pt>
                <c:pt idx="3">
                  <c:v>4.9000000000000002E-2</c:v>
                </c:pt>
                <c:pt idx="4">
                  <c:v>5.1999999999999998E-2</c:v>
                </c:pt>
                <c:pt idx="5">
                  <c:v>5.0999999999999997E-2</c:v>
                </c:pt>
                <c:pt idx="6">
                  <c:v>4.9000000000000002E-2</c:v>
                </c:pt>
                <c:pt idx="7">
                  <c:v>4.5999999999999999E-2</c:v>
                </c:pt>
                <c:pt idx="8">
                  <c:v>3.6999999999999998E-2</c:v>
                </c:pt>
                <c:pt idx="9">
                  <c:v>4.1000000000000002E-2</c:v>
                </c:pt>
                <c:pt idx="10">
                  <c:v>3.9E-2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CD-4CA0-A276-C570724AA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556408"/>
        <c:axId val="389445296"/>
      </c:barChart>
      <c:catAx>
        <c:axId val="312556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/>
                  <a:t>FISCAL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89445296"/>
        <c:crosses val="autoZero"/>
        <c:auto val="1"/>
        <c:lblAlgn val="ctr"/>
        <c:lblOffset val="100"/>
        <c:noMultiLvlLbl val="0"/>
      </c:catAx>
      <c:valAx>
        <c:axId val="389445296"/>
        <c:scaling>
          <c:orientation val="minMax"/>
          <c:max val="0.12000000000000001"/>
          <c:min val="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MRP ASSIGNMENT RATE</a:t>
                </a:r>
              </a:p>
            </c:rich>
          </c:tx>
          <c:layout>
            <c:manualLayout>
              <c:xMode val="edge"/>
              <c:yMode val="edge"/>
              <c:x val="2.0279766609354745E-2"/>
              <c:y val="0.1388435023949147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312556408"/>
        <c:crosses val="autoZero"/>
        <c:crossBetween val="between"/>
        <c:majorUnit val="4.0000000000000008E-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0.51863</cdr:x>
      <cdr:y>0.14793</cdr:y>
    </cdr:from>
    <cdr:to>
      <cdr:x>0.74656</cdr:x>
      <cdr:y>0.52871</cdr:y>
    </cdr:to>
    <cdr:sp macro="" textlink="">
      <cdr:nvSpPr>
        <cdr:cNvPr id="2" name="Rounded Rectangle 1"/>
        <cdr:cNvSpPr/>
      </cdr:nvSpPr>
      <cdr:spPr bwMode="auto">
        <a:xfrm xmlns:a="http://schemas.openxmlformats.org/drawingml/2006/main">
          <a:off x="4242879" y="392896"/>
          <a:ext cx="1864686" cy="101133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>
          <a:prstShdw prst="shdw17" dist="17961" dir="2700000">
            <a:srgbClr val="FFFF99">
              <a:gamma/>
              <a:shade val="60000"/>
              <a:invGamma/>
            </a:srgbClr>
          </a:prstShdw>
        </a:effectLst>
      </cdr:spPr>
      <cdr:txBody>
        <a:bodyPr xmlns:a="http://schemas.openxmlformats.org/drawingml/2006/main" vertOverflow="clip" vert="horz" wrap="none" lIns="91440" tIns="45720" rIns="91440" bIns="45720" numCol="1" rtlCol="0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l" defTabSz="931236">
              <a:spcBef>
                <a:spcPct val="0"/>
              </a:spcBef>
              <a:defRPr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97" y="1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236">
              <a:spcBef>
                <a:spcPct val="0"/>
              </a:spcBef>
              <a:defRPr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883223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l" defTabSz="931236">
              <a:spcBef>
                <a:spcPct val="0"/>
              </a:spcBef>
              <a:defRPr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97" y="883223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236">
              <a:spcBef>
                <a:spcPct val="0"/>
              </a:spcBef>
              <a:defRPr b="0" i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161DBC8-B11D-4F48-BF8E-D2C19F11D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4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1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l" defTabSz="931236">
              <a:spcBef>
                <a:spcPct val="0"/>
              </a:spcBef>
              <a:defRPr b="0" i="0" u="sng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97" y="1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236">
              <a:spcBef>
                <a:spcPct val="0"/>
              </a:spcBef>
              <a:defRPr b="0" i="0" u="sng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83" y="4416117"/>
            <a:ext cx="5142455" cy="41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" y="883223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l" defTabSz="931236">
              <a:spcBef>
                <a:spcPct val="0"/>
              </a:spcBef>
              <a:defRPr b="0" i="0" u="sng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97" y="8832231"/>
            <a:ext cx="3037413" cy="46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236">
              <a:spcBef>
                <a:spcPct val="0"/>
              </a:spcBef>
              <a:defRPr b="0" i="0" u="sng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CDA73AC5-DA7B-4399-A875-7C47B3F528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6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/O:\Graphics\BRIEFS\CSSARS\pics&amp;logos\redbar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78100" y="1389063"/>
            <a:ext cx="6946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19492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26-Jun-19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5" name="Footer Placeholder 9"/>
          <p:cNvSpPr txBox="1">
            <a:spLocks/>
          </p:cNvSpPr>
          <p:nvPr userDrawn="1"/>
        </p:nvSpPr>
        <p:spPr>
          <a:xfrm>
            <a:off x="1488557" y="6669436"/>
            <a:ext cx="6485861" cy="18288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100" b="0" i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DRAFT/PRE-DECISIONAL NOT SUBJECT TO RELEASE UNDER FOIA, PA, OR DISCOVERY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8945B-0010-412D-9183-8C70DABBC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0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6CF3B-27AB-4089-AA7C-087F9CA87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" y="76200"/>
            <a:ext cx="876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72525" y="6570665"/>
            <a:ext cx="304800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10" name="Picture 5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3773"/>
          <a:stretch>
            <a:fillRect/>
          </a:stretch>
        </p:blipFill>
        <p:spPr bwMode="auto">
          <a:xfrm>
            <a:off x="1" y="15041"/>
            <a:ext cx="254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75158" y="76200"/>
            <a:ext cx="5943600" cy="2438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Title: Click to edit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2667000"/>
            <a:ext cx="54864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 err="1"/>
              <a:t>OPR</a:t>
            </a:r>
            <a:r>
              <a:rPr lang="en-US" dirty="0"/>
              <a:t>: Click to edit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329743"/>
            <a:ext cx="7086600" cy="78505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err="1"/>
              <a:t>OPRBillet</a:t>
            </a:r>
            <a:r>
              <a:rPr lang="en-US" dirty="0"/>
              <a:t>: Click to edit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0" y="4191000"/>
            <a:ext cx="3733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dirty="0"/>
              <a:t>Date: Click to edit (23 Feb 2016)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5029200"/>
            <a:ext cx="5486400" cy="83820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</a:lstStyle>
          <a:p>
            <a:pPr lvl="0"/>
            <a:r>
              <a:rPr lang="en-US" dirty="0"/>
              <a:t>Briefer: Click to edit Name and Billet Description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5867400"/>
            <a:ext cx="1905000" cy="838200"/>
          </a:xfrm>
        </p:spPr>
        <p:txBody>
          <a:bodyPr>
            <a:normAutofit/>
          </a:bodyPr>
          <a:lstStyle>
            <a:lvl1pPr marL="0" indent="0" algn="l">
              <a:buNone/>
              <a:defRPr sz="750" baseline="0"/>
            </a:lvl1pPr>
          </a:lstStyle>
          <a:p>
            <a:pPr lvl="0"/>
            <a:r>
              <a:rPr lang="en-US" dirty="0" err="1"/>
              <a:t>POC</a:t>
            </a:r>
            <a:r>
              <a:rPr lang="en-US" dirty="0"/>
              <a:t>: Name &amp; phone number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70648" y="6019802"/>
            <a:ext cx="1234353" cy="358343"/>
          </a:xfrm>
        </p:spPr>
        <p:txBody>
          <a:bodyPr>
            <a:normAutofit/>
          </a:bodyPr>
          <a:lstStyle>
            <a:lvl1pPr marL="0" indent="0" algn="ctr">
              <a:buNone/>
              <a:defRPr sz="750"/>
            </a:lvl1pPr>
          </a:lstStyle>
          <a:p>
            <a:pPr lvl="0"/>
            <a:r>
              <a:rPr lang="en-US" dirty="0"/>
              <a:t>Version: Click to edit Master 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180068" y="6458403"/>
            <a:ext cx="6411267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Distribution Statement: LIMITED DISTRIBUTION // FOR OFFICIAL USE ONLY //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PRE-DECISIONAL – NOT RELEASABLE UNDER FOIA.  This document constitutes pre-decisional, deliberative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opinion and recommendations.  Not releasable under FOIA pursuant to 5 U.S.C. 552(b)(5).</a:t>
            </a:r>
            <a:endParaRPr lang="en-US" altLang="en-US" sz="9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5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8625" indent="-171450">
              <a:buFont typeface="Arial" panose="020B0604020202020204" pitchFamily="34" charset="0"/>
              <a:buChar char="−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4313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2975" indent="-171450">
              <a:buFont typeface="Arial" panose="020B0604020202020204" pitchFamily="34" charset="0"/>
              <a:buChar char="•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1625" y="649489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040608" y="6728902"/>
            <a:ext cx="7062787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altLang="en-US" sz="675" dirty="0">
                <a:solidFill>
                  <a:prstClr val="black"/>
                </a:solidFill>
                <a:latin typeface="Arial" panose="020B0604020202020204" pitchFamily="34" charset="0"/>
              </a:rPr>
              <a:t>Pre-Decisional / For Official Use Only / FOIA(b)(5)</a:t>
            </a:r>
          </a:p>
        </p:txBody>
      </p:sp>
    </p:spTree>
    <p:extLst>
      <p:ext uri="{BB962C8B-B14F-4D97-AF65-F5344CB8AC3E}">
        <p14:creationId xmlns:p14="http://schemas.microsoft.com/office/powerpoint/2010/main" val="42324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roman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342900">
              <a:buFont typeface="+mj-lt"/>
              <a:buAutoNum type="alpha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57175">
              <a:buFont typeface="+mj-lt"/>
              <a:buAutoNum type="arabi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7250" indent="-257175">
              <a:buFont typeface="+mj-lt"/>
              <a:buAutoNum type="alphaLcParenR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257175">
              <a:buFont typeface="+mj-lt"/>
              <a:buAutoNum type="arabicParenR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60992" y="6344758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001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682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73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526B-610A-4710-8273-617ADBBFE52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00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19493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26-Jun-19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‹#›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1488558" y="6669436"/>
            <a:ext cx="6485861" cy="18288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825" b="0" i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DRAFT/PRE-DECISIONAL NOT SUBJECT TO RELEASE UNDER FOIA, PA, OR DISCOVERY</a:t>
            </a:r>
          </a:p>
        </p:txBody>
      </p:sp>
    </p:spTree>
    <p:extLst>
      <p:ext uri="{BB962C8B-B14F-4D97-AF65-F5344CB8AC3E}">
        <p14:creationId xmlns:p14="http://schemas.microsoft.com/office/powerpoint/2010/main" val="265413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88945B-0010-412D-9183-8C70DABBC637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82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" y="76200"/>
            <a:ext cx="876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772525" y="6570663"/>
            <a:ext cx="304800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3773"/>
          <a:stretch>
            <a:fillRect/>
          </a:stretch>
        </p:blipFill>
        <p:spPr bwMode="auto">
          <a:xfrm>
            <a:off x="0" y="15041"/>
            <a:ext cx="254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75158" y="76200"/>
            <a:ext cx="5943600" cy="2438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Title: Click to edit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2667000"/>
            <a:ext cx="5486400" cy="685800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 err="1"/>
              <a:t>OPR</a:t>
            </a:r>
            <a:r>
              <a:rPr lang="en-US" dirty="0"/>
              <a:t>: Click to edit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329741"/>
            <a:ext cx="7086600" cy="78505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err="1"/>
              <a:t>OPRBillet</a:t>
            </a:r>
            <a:r>
              <a:rPr lang="en-US" dirty="0"/>
              <a:t>: Click to edit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0" y="4191000"/>
            <a:ext cx="3733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Date: Click to edit (23 Feb 2016)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5029200"/>
            <a:ext cx="5486400" cy="8382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</a:lstStyle>
          <a:p>
            <a:pPr lvl="0"/>
            <a:r>
              <a:rPr lang="en-US" dirty="0"/>
              <a:t>Briefer: Click to edit Name and Billet Description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5867400"/>
            <a:ext cx="1905000" cy="838200"/>
          </a:xfrm>
        </p:spPr>
        <p:txBody>
          <a:bodyPr>
            <a:normAutofit/>
          </a:bodyPr>
          <a:lstStyle>
            <a:lvl1pPr marL="0" indent="0" algn="l">
              <a:buNone/>
              <a:defRPr sz="1000" baseline="0"/>
            </a:lvl1pPr>
          </a:lstStyle>
          <a:p>
            <a:pPr lvl="0"/>
            <a:r>
              <a:rPr lang="en-US" dirty="0" err="1"/>
              <a:t>POC</a:t>
            </a:r>
            <a:r>
              <a:rPr lang="en-US" dirty="0"/>
              <a:t>: Name &amp; phone number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70647" y="6019800"/>
            <a:ext cx="1234353" cy="358343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Version: Click to edit Master 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180067" y="6532236"/>
            <a:ext cx="6411267" cy="21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900"/>
              </a:lnSpc>
              <a:defRPr/>
            </a:pPr>
            <a:r>
              <a:rPr lang="en-US" altLang="en-US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UNCLASSIFED</a:t>
            </a:r>
            <a:endParaRPr lang="en-US" alt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8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96CF3B-27AB-4089-AA7C-087F9CA879D9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752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" y="76200"/>
            <a:ext cx="876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72525" y="6570665"/>
            <a:ext cx="304800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10" name="Picture 5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3773"/>
          <a:stretch>
            <a:fillRect/>
          </a:stretch>
        </p:blipFill>
        <p:spPr bwMode="auto">
          <a:xfrm>
            <a:off x="1" y="15041"/>
            <a:ext cx="254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75158" y="76200"/>
            <a:ext cx="5943600" cy="2438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Title: Click to edit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2667000"/>
            <a:ext cx="54864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 err="1"/>
              <a:t>OPR</a:t>
            </a:r>
            <a:r>
              <a:rPr lang="en-US" dirty="0"/>
              <a:t>: Click to edit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329743"/>
            <a:ext cx="7086600" cy="78505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err="1"/>
              <a:t>OPRBillet</a:t>
            </a:r>
            <a:r>
              <a:rPr lang="en-US" dirty="0"/>
              <a:t>: Click to edit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0" y="4191000"/>
            <a:ext cx="3733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dirty="0"/>
              <a:t>Date: Click to edit (23 Feb 2016)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5029200"/>
            <a:ext cx="5486400" cy="83820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</a:lstStyle>
          <a:p>
            <a:pPr lvl="0"/>
            <a:r>
              <a:rPr lang="en-US" dirty="0"/>
              <a:t>Briefer: Click to edit Name and Billet Description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5867400"/>
            <a:ext cx="1905000" cy="838200"/>
          </a:xfrm>
        </p:spPr>
        <p:txBody>
          <a:bodyPr>
            <a:normAutofit/>
          </a:bodyPr>
          <a:lstStyle>
            <a:lvl1pPr marL="0" indent="0" algn="l">
              <a:buNone/>
              <a:defRPr sz="750" baseline="0"/>
            </a:lvl1pPr>
          </a:lstStyle>
          <a:p>
            <a:pPr lvl="0"/>
            <a:r>
              <a:rPr lang="en-US" dirty="0" err="1"/>
              <a:t>POC</a:t>
            </a:r>
            <a:r>
              <a:rPr lang="en-US" dirty="0"/>
              <a:t>: Name &amp; phone number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70648" y="6019802"/>
            <a:ext cx="1234353" cy="358343"/>
          </a:xfrm>
        </p:spPr>
        <p:txBody>
          <a:bodyPr>
            <a:normAutofit/>
          </a:bodyPr>
          <a:lstStyle>
            <a:lvl1pPr marL="0" indent="0" algn="ctr">
              <a:buNone/>
              <a:defRPr sz="750"/>
            </a:lvl1pPr>
          </a:lstStyle>
          <a:p>
            <a:pPr lvl="0"/>
            <a:r>
              <a:rPr lang="en-US" dirty="0"/>
              <a:t>Version: Click to edit Master 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180068" y="6458403"/>
            <a:ext cx="6411267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Distribution Statement: LIMITED DISTRIBUTION // FOR OFFICIAL USE ONLY //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PRE-DECISIONAL – NOT RELEASABLE UNDER FOIA.  This document constitutes pre-decisional, deliberative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opinion and recommendations.  Not releasable under FOIA pursuant to 5 U.S.C. 552(b)(5).</a:t>
            </a:r>
            <a:endParaRPr lang="en-US" altLang="en-US" sz="9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2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8625" indent="-171450">
              <a:buFont typeface="Arial" panose="020B0604020202020204" pitchFamily="34" charset="0"/>
              <a:buChar char="−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4313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2975" indent="-171450">
              <a:buFont typeface="Arial" panose="020B0604020202020204" pitchFamily="34" charset="0"/>
              <a:buChar char="•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1625" y="649489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040608" y="6728902"/>
            <a:ext cx="7062787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altLang="en-US" sz="675" dirty="0">
                <a:solidFill>
                  <a:prstClr val="black"/>
                </a:solidFill>
                <a:latin typeface="Arial" panose="020B0604020202020204" pitchFamily="34" charset="0"/>
              </a:rPr>
              <a:t>Pre-Decisional / For Official Use Only / FOIA(b)(5)</a:t>
            </a:r>
          </a:p>
        </p:txBody>
      </p:sp>
    </p:spTree>
    <p:extLst>
      <p:ext uri="{BB962C8B-B14F-4D97-AF65-F5344CB8AC3E}">
        <p14:creationId xmlns:p14="http://schemas.microsoft.com/office/powerpoint/2010/main" val="205939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roman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342900">
              <a:buFont typeface="+mj-lt"/>
              <a:buAutoNum type="alpha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57175">
              <a:buFont typeface="+mj-lt"/>
              <a:buAutoNum type="arabi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7250" indent="-257175">
              <a:buFont typeface="+mj-lt"/>
              <a:buAutoNum type="alphaLcParenR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257175">
              <a:buFont typeface="+mj-lt"/>
              <a:buAutoNum type="arabicParenR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60992" y="6344758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69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05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87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526B-610A-4710-8273-617ADBBFE52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3215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19493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26-Jun-19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‹#›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1488558" y="6669436"/>
            <a:ext cx="6485861" cy="18288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825" b="0" i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DRAFT/PRE-DECISIONAL NOT SUBJECT TO RELEASE UNDER FOIA, PA, OR DISCOVERY</a:t>
            </a:r>
          </a:p>
        </p:txBody>
      </p:sp>
    </p:spTree>
    <p:extLst>
      <p:ext uri="{BB962C8B-B14F-4D97-AF65-F5344CB8AC3E}">
        <p14:creationId xmlns:p14="http://schemas.microsoft.com/office/powerpoint/2010/main" val="4038526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88945B-0010-412D-9183-8C70DABBC637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5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96CF3B-27AB-4089-AA7C-087F9CA879D9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87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1500" indent="-228600">
              <a:buFont typeface="Arial" panose="020B0604020202020204" pitchFamily="34" charset="0"/>
              <a:buChar char="−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285750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57300" indent="-228600">
              <a:buFont typeface="Arial" panose="020B0604020202020204" pitchFamily="34" charset="0"/>
              <a:buChar char="•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1625" y="649489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800" b="0" i="0" smtClean="0"/>
              <a:t>‹#›</a:t>
            </a:fld>
            <a:endParaRPr lang="en-US" sz="1800" b="0" i="0" dirty="0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040607" y="6728900"/>
            <a:ext cx="7062787" cy="1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900"/>
              </a:lnSpc>
              <a:defRPr/>
            </a:pPr>
            <a:r>
              <a:rPr lang="en-US" altLang="en-US" sz="900" b="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UNCLASSIFED</a:t>
            </a:r>
            <a:endParaRPr lang="en-US" altLang="en-US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3793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6200" y="76200"/>
            <a:ext cx="876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772525" y="6570665"/>
            <a:ext cx="304800" cy="249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pic>
        <p:nvPicPr>
          <p:cNvPr id="10" name="Picture 5" descr="O:\Graphics\BRIEFS\CSSARS\pics&amp;logos\redbar.JPG"/>
          <p:cNvPicPr>
            <a:picLocks noChangeAspect="1" noChangeArrowheads="1"/>
          </p:cNvPicPr>
          <p:nvPr userDrawn="1"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r="3773"/>
          <a:stretch>
            <a:fillRect/>
          </a:stretch>
        </p:blipFill>
        <p:spPr bwMode="auto">
          <a:xfrm>
            <a:off x="1" y="15041"/>
            <a:ext cx="2547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575158" y="76200"/>
            <a:ext cx="5943600" cy="2438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Title: Click to edit 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0" y="2667000"/>
            <a:ext cx="5486400" cy="685800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dirty="0" err="1"/>
              <a:t>OPR</a:t>
            </a:r>
            <a:r>
              <a:rPr lang="en-US" dirty="0"/>
              <a:t>: Click to edit 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57400" y="3329743"/>
            <a:ext cx="7086600" cy="785059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 err="1"/>
              <a:t>OPRBillet</a:t>
            </a:r>
            <a:r>
              <a:rPr lang="en-US" dirty="0"/>
              <a:t>: Click to edit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619500" y="4191000"/>
            <a:ext cx="37338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</a:lstStyle>
          <a:p>
            <a:pPr lvl="0"/>
            <a:r>
              <a:rPr lang="en-US" dirty="0"/>
              <a:t>Date: Click to edit (23 Feb 2016)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5029200"/>
            <a:ext cx="5486400" cy="83820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</a:lstStyle>
          <a:p>
            <a:pPr lvl="0"/>
            <a:r>
              <a:rPr lang="en-US" dirty="0"/>
              <a:t>Briefer: Click to edit Name and Billet Description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239000" y="5867400"/>
            <a:ext cx="1905000" cy="838200"/>
          </a:xfrm>
        </p:spPr>
        <p:txBody>
          <a:bodyPr>
            <a:normAutofit/>
          </a:bodyPr>
          <a:lstStyle>
            <a:lvl1pPr marL="0" indent="0" algn="l">
              <a:buNone/>
              <a:defRPr sz="750" baseline="0"/>
            </a:lvl1pPr>
          </a:lstStyle>
          <a:p>
            <a:pPr lvl="0"/>
            <a:r>
              <a:rPr lang="en-US" dirty="0" err="1"/>
              <a:t>POC</a:t>
            </a:r>
            <a:r>
              <a:rPr lang="en-US" dirty="0"/>
              <a:t>: Name &amp; phone number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70648" y="6019802"/>
            <a:ext cx="1234353" cy="358343"/>
          </a:xfrm>
        </p:spPr>
        <p:txBody>
          <a:bodyPr>
            <a:normAutofit/>
          </a:bodyPr>
          <a:lstStyle>
            <a:lvl1pPr marL="0" indent="0" algn="ctr">
              <a:buNone/>
              <a:defRPr sz="750"/>
            </a:lvl1pPr>
          </a:lstStyle>
          <a:p>
            <a:pPr lvl="0"/>
            <a:r>
              <a:rPr lang="en-US" dirty="0"/>
              <a:t>Version: Click to edit Master text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180068" y="6458403"/>
            <a:ext cx="6411267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Distribution Statement: LIMITED DISTRIBUTION // FOR OFFICIAL USE ONLY //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PRE-DECISIONAL – NOT RELEASABLE UNDER FOIA.  This document constitutes pre-decisional, deliberative </a:t>
            </a:r>
          </a:p>
          <a:p>
            <a:pPr algn="ctr">
              <a:lnSpc>
                <a:spcPts val="675"/>
              </a:lnSpc>
              <a:defRPr/>
            </a:pPr>
            <a:r>
              <a:rPr lang="en-US" altLang="en-US" sz="675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itchFamily="18" charset="0"/>
              </a:rPr>
              <a:t>opinion and recommendations.  Not releasable under FOIA pursuant to 5 U.S.C. 552(b)(5).</a:t>
            </a:r>
            <a:endParaRPr lang="en-US" altLang="en-US" sz="9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43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8625" indent="-171450">
              <a:buFont typeface="Arial" panose="020B0604020202020204" pitchFamily="34" charset="0"/>
              <a:buChar char="−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2938" indent="-214313">
              <a:buFont typeface="Arial" panose="020B0604020202020204" pitchFamily="34" charset="0"/>
              <a:buChar char="•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42975" indent="-171450">
              <a:buFont typeface="Arial" panose="020B0604020202020204" pitchFamily="34" charset="0"/>
              <a:buChar char="•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71625" y="6494893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1040608" y="6728902"/>
            <a:ext cx="7062787" cy="1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0000"/>
              </a:buClr>
              <a:buFont typeface="Wingdings 2" pitchFamily="18" charset="2"/>
              <a:buNone/>
              <a:defRPr/>
            </a:pPr>
            <a:r>
              <a:rPr lang="en-US" altLang="en-US" sz="675" dirty="0">
                <a:solidFill>
                  <a:prstClr val="black"/>
                </a:solidFill>
                <a:latin typeface="Arial" panose="020B0604020202020204" pitchFamily="34" charset="0"/>
              </a:rPr>
              <a:t>Pre-Decisional / For Official Use Only / FOIA(b)(5)</a:t>
            </a:r>
          </a:p>
        </p:txBody>
      </p:sp>
    </p:spTree>
    <p:extLst>
      <p:ext uri="{BB962C8B-B14F-4D97-AF65-F5344CB8AC3E}">
        <p14:creationId xmlns:p14="http://schemas.microsoft.com/office/powerpoint/2010/main" val="18266901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roman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0075" indent="-342900">
              <a:buFont typeface="+mj-lt"/>
              <a:buAutoNum type="alpha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57175">
              <a:buFont typeface="+mj-lt"/>
              <a:buAutoNum type="arabi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7250" indent="-257175">
              <a:buFont typeface="+mj-lt"/>
              <a:buAutoNum type="alphaLcParenR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28700" indent="-257175">
              <a:buFont typeface="+mj-lt"/>
              <a:buAutoNum type="arabicParenR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60992" y="6344758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2026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408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334125"/>
            <a:ext cx="3962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350" b="0" i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68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526B-610A-4710-8273-617ADBBFE52C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732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19493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26-Jun-19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825" b="0" i="0" smtClean="0">
                <a:solidFill>
                  <a:prstClr val="white">
                    <a:lumMod val="65000"/>
                  </a:prstClr>
                </a:solidFill>
                <a:latin typeface="Arial"/>
              </a:rPr>
              <a:pPr/>
              <a:t>‹#›</a:t>
            </a:fld>
            <a:endParaRPr lang="en-US" sz="825" b="0" i="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1488558" y="6669436"/>
            <a:ext cx="6485861" cy="18288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825" b="0" i="0" dirty="0">
                <a:solidFill>
                  <a:prstClr val="white">
                    <a:lumMod val="65000"/>
                  </a:prstClr>
                </a:solidFill>
                <a:latin typeface="Arial"/>
              </a:rPr>
              <a:t>DRAFT/PRE-DECISIONAL NOT SUBJECT TO RELEASE UNDER FOIA, PA, OR DISCOVERY</a:t>
            </a:r>
          </a:p>
        </p:txBody>
      </p:sp>
    </p:spTree>
    <p:extLst>
      <p:ext uri="{BB962C8B-B14F-4D97-AF65-F5344CB8AC3E}">
        <p14:creationId xmlns:p14="http://schemas.microsoft.com/office/powerpoint/2010/main" val="10893118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F88945B-0010-412D-9183-8C70DABBC637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49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96CF3B-27AB-4089-AA7C-087F9CA879D9}" type="slidenum">
              <a:rPr lang="en-US" sz="1350" b="0" i="0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b="0" i="0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roman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457200">
              <a:buFont typeface="+mj-lt"/>
              <a:buAutoNum type="alphaU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342900">
              <a:buFont typeface="+mj-lt"/>
              <a:buAutoNum type="arabicPeriod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43000" indent="-342900">
              <a:buFont typeface="+mj-lt"/>
              <a:buAutoNum type="alphaLcParenR"/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-342900">
              <a:buFont typeface="+mj-lt"/>
              <a:buAutoNum type="arabicParenR"/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60992" y="634475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800" b="0" i="0" smtClean="0"/>
              <a:t>‹#›</a:t>
            </a:fld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258006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8305800" y="63341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800" b="0" i="0" smtClean="0"/>
              <a:t>‹#›</a:t>
            </a:fld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80147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05800" y="633412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E842E421-0585-466A-85EA-05534BF8313E}" type="slidenum">
              <a:rPr lang="en-US" sz="1800" b="0" i="0" smtClean="0"/>
              <a:t>‹#›</a:t>
            </a:fld>
            <a:endParaRPr lang="en-US" sz="1800" b="0" i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10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mtClean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5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134225" y="65151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526B-610A-4710-8273-617ADBBFE5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DB146DD-0FF3-41EF-963C-2DF74F76B414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3626F7CB-A5D8-4685-B97D-A3E23C7DE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647475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419492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26-Jun-19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9" name="Footer Placeholder 9"/>
          <p:cNvSpPr txBox="1">
            <a:spLocks/>
          </p:cNvSpPr>
          <p:nvPr userDrawn="1"/>
        </p:nvSpPr>
        <p:spPr>
          <a:xfrm>
            <a:off x="1488557" y="6669436"/>
            <a:ext cx="6485861" cy="18288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1100" b="0" i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DRAFT/PRE-DECISIONAL NOT SUBJECT TO RELEASE UNDER FOIA, PA, OR DISCOVERY</a:t>
            </a:r>
          </a:p>
        </p:txBody>
      </p:sp>
    </p:spTree>
    <p:extLst>
      <p:ext uri="{BB962C8B-B14F-4D97-AF65-F5344CB8AC3E}">
        <p14:creationId xmlns:p14="http://schemas.microsoft.com/office/powerpoint/2010/main" val="22549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file:///C:\TEMP\Usmc.GIF" TargetMode="Externa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file:///C:\TEMP\Usmc.GIF" TargetMode="Externa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file:///C:\TEMP\Usmc.GIF" TargetMode="Externa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file:///C:\TEMP\Usmc.GIF" TargetMode="Externa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649" name="Rectangle 9"/>
          <p:cNvSpPr>
            <a:spLocks noChangeArrowheads="1"/>
          </p:cNvSpPr>
          <p:nvPr/>
        </p:nvSpPr>
        <p:spPr bwMode="auto">
          <a:xfrm>
            <a:off x="2578100" y="1389063"/>
            <a:ext cx="69469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0" name="Date Placeholder 1"/>
          <p:cNvSpPr txBox="1">
            <a:spLocks/>
          </p:cNvSpPr>
          <p:nvPr userDrawn="1"/>
        </p:nvSpPr>
        <p:spPr>
          <a:xfrm>
            <a:off x="419492" y="6669436"/>
            <a:ext cx="880670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DA7FD3C-FD82-41FF-8AB0-8AE4039D076E}" type="datetime5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26-Jun-19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1" name="Slide Number Placeholder 3"/>
          <p:cNvSpPr txBox="1">
            <a:spLocks/>
          </p:cNvSpPr>
          <p:nvPr userDrawn="1"/>
        </p:nvSpPr>
        <p:spPr>
          <a:xfrm>
            <a:off x="8726798" y="6669436"/>
            <a:ext cx="417201" cy="18288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200" b="1" i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AA1CBDE5-390B-40F6-AD58-A1621D3FF34C}" type="slidenum">
              <a:rPr lang="en-US" sz="1100" b="0" i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/>
              <a:t>‹#›</a:t>
            </a:fld>
            <a:endParaRPr lang="en-US" sz="1100" b="0" i="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46"/>
          <p:cNvSpPr>
            <a:spLocks noChangeArrowheads="1"/>
          </p:cNvSpPr>
          <p:nvPr/>
        </p:nvSpPr>
        <p:spPr bwMode="auto">
          <a:xfrm>
            <a:off x="381000" y="909638"/>
            <a:ext cx="83058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è"/>
              <a:defRPr/>
            </a:pP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8" name="Picture 5" descr="C:\TEMP\Usmc.GIF"/>
          <p:cNvPicPr>
            <a:picLocks noChangeAspect="1" noChangeArrowheads="1"/>
          </p:cNvPicPr>
          <p:nvPr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106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20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300" r:id="rId4"/>
    <p:sldLayoutId id="2147484301" r:id="rId5"/>
    <p:sldLayoutId id="2147484303" r:id="rId6"/>
    <p:sldLayoutId id="2147484304" r:id="rId7"/>
    <p:sldLayoutId id="2147484305" r:id="rId8"/>
    <p:sldLayoutId id="2147484306" r:id="rId9"/>
    <p:sldLayoutId id="2147484308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2286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286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86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46"/>
          <p:cNvSpPr>
            <a:spLocks noChangeArrowheads="1"/>
          </p:cNvSpPr>
          <p:nvPr/>
        </p:nvSpPr>
        <p:spPr bwMode="auto">
          <a:xfrm>
            <a:off x="381000" y="909638"/>
            <a:ext cx="83058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è"/>
              <a:defRPr/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8" name="Picture 5" descr="C:\TEMP\Usmc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106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86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29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46"/>
          <p:cNvSpPr>
            <a:spLocks noChangeArrowheads="1"/>
          </p:cNvSpPr>
          <p:nvPr/>
        </p:nvSpPr>
        <p:spPr bwMode="auto">
          <a:xfrm>
            <a:off x="381000" y="909638"/>
            <a:ext cx="83058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è"/>
              <a:defRPr/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8" name="Picture 5" descr="C:\TEMP\Usmc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106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8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86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29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0"/>
            <a:ext cx="7543800" cy="9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046"/>
          <p:cNvSpPr>
            <a:spLocks noChangeArrowheads="1"/>
          </p:cNvSpPr>
          <p:nvPr/>
        </p:nvSpPr>
        <p:spPr bwMode="auto">
          <a:xfrm>
            <a:off x="381000" y="909638"/>
            <a:ext cx="8305800" cy="762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 2" pitchFamily="18" charset="2"/>
              <a:buChar char="è"/>
              <a:defRPr/>
            </a:pPr>
            <a:endParaRPr lang="en-US" altLang="en-US" sz="1500">
              <a:solidFill>
                <a:srgbClr val="000000"/>
              </a:solidFill>
            </a:endParaRPr>
          </a:p>
        </p:txBody>
      </p:sp>
      <p:pic>
        <p:nvPicPr>
          <p:cNvPr id="8" name="Picture 5" descr="C:\TEMP\Usmc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106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82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286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42975" indent="-171450" algn="l" defTabSz="685800" rtl="0" eaLnBrk="1" latinLnBrk="0" hangingPunct="1">
        <a:spcBef>
          <a:spcPts val="0"/>
        </a:spcBef>
        <a:spcAft>
          <a:spcPts val="225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jpeg"/><Relationship Id="rId7" Type="http://schemas.openxmlformats.org/officeDocument/2006/relationships/hyperlink" Target="http://articles.latimes.com/2011/nov/04/local/la-me-bootcamp-injuries-2011110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hyperlink" Target="http://www.marinecorpstimes.com/prime/2012/06/marine-grunts-athletic-trainers-061112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541" y="2642938"/>
            <a:ext cx="6553200" cy="1270000"/>
          </a:xfrm>
          <a:effectLst>
            <a:outerShdw dist="35921" sx="1000" sy="1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USMC Sports Medicine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Injury Prevention Program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(SMIP)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700" dirty="0" smtClean="0"/>
              <a:t>Information Brief</a:t>
            </a: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JoshC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771776"/>
            <a:ext cx="2447926" cy="20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TI Cour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3473451"/>
            <a:ext cx="2647950" cy="2003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militarytimes.com/blogs/pt365/files/2012/06/061112mc_grunts2_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186" y="130176"/>
            <a:ext cx="3952875" cy="26416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" y="4371975"/>
            <a:ext cx="34004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369" y="3097709"/>
            <a:ext cx="360045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Marines now treat boot camp injuries instead of dismissing them:</a:t>
            </a:r>
          </a:p>
          <a:p>
            <a:r>
              <a:rPr lang="en-US" sz="1100" dirty="0" smtClean="0"/>
              <a:t>“To reduce injuries, the Corps has hired certified athletic trainers — most with experience tending professional and college athletes — to oversee training. It's a big change from the old ways.”</a:t>
            </a:r>
            <a:endParaRPr lang="en-US" sz="1100" dirty="0"/>
          </a:p>
        </p:txBody>
      </p:sp>
      <p:pic>
        <p:nvPicPr>
          <p:cNvPr id="7" name="Picture 6" descr="LA Tim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638" y="2795587"/>
            <a:ext cx="1995487" cy="347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1225" y="2814251"/>
            <a:ext cx="13906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7"/>
              </a:rPr>
              <a:t>4 November 2011 </a:t>
            </a:r>
            <a:endParaRPr lang="en-US" sz="1100" dirty="0"/>
          </a:p>
        </p:txBody>
      </p:sp>
      <p:sp>
        <p:nvSpPr>
          <p:cNvPr id="11" name="Rectangle 10"/>
          <p:cNvSpPr/>
          <p:nvPr/>
        </p:nvSpPr>
        <p:spPr>
          <a:xfrm>
            <a:off x="4010025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 smtClean="0"/>
              <a:t>Athletic trainers eyed for infantry battalions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4" name="Picture 13" descr="logo_marinetimes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3850" y="5586412"/>
            <a:ext cx="1657350" cy="5953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10275" y="5648325"/>
            <a:ext cx="1133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11 June 2012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1625" y="649489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/>
              <a:t>10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34892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Room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43" y="1085342"/>
            <a:ext cx="4808099" cy="3606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4110" y="5188016"/>
            <a:ext cx="3136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0" dirty="0" smtClean="0"/>
              <a:t>ATR location in 29 Palms Gym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146771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3324" y="134349"/>
            <a:ext cx="6134100" cy="733425"/>
          </a:xfrm>
        </p:spPr>
        <p:txBody>
          <a:bodyPr>
            <a:normAutofit/>
          </a:bodyPr>
          <a:lstStyle/>
          <a:p>
            <a:r>
              <a:rPr lang="en-US" dirty="0" smtClean="0"/>
              <a:t>SMIP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80216"/>
            <a:ext cx="8098277" cy="4543425"/>
          </a:xfrm>
        </p:spPr>
        <p:txBody>
          <a:bodyPr/>
          <a:lstStyle/>
          <a:p>
            <a:r>
              <a:rPr lang="en-US" sz="2000" dirty="0" smtClean="0"/>
              <a:t>CG TECOM / Navy Surgeon General MOA</a:t>
            </a:r>
          </a:p>
          <a:p>
            <a:pPr lvl="1"/>
            <a:r>
              <a:rPr lang="en-US" sz="1800" dirty="0" smtClean="0"/>
              <a:t>Original MOA signed in October 2007</a:t>
            </a:r>
          </a:p>
          <a:p>
            <a:pPr lvl="1"/>
            <a:r>
              <a:rPr lang="en-US" sz="1800" dirty="0" smtClean="0"/>
              <a:t>Renewed in November 2012</a:t>
            </a:r>
          </a:p>
          <a:p>
            <a:pPr lvl="1"/>
            <a:r>
              <a:rPr lang="en-US" sz="1800" dirty="0" smtClean="0"/>
              <a:t>Covers entry level training </a:t>
            </a:r>
          </a:p>
          <a:p>
            <a:r>
              <a:rPr lang="en-US" sz="2000" dirty="0" smtClean="0"/>
              <a:t>TECOMO 6260 w/ CH 1 USMC Sports Medicine and Injury Prevention Program </a:t>
            </a:r>
          </a:p>
          <a:p>
            <a:pPr lvl="1"/>
            <a:r>
              <a:rPr lang="en-US" sz="1800" dirty="0" smtClean="0"/>
              <a:t>Originally signed in 2008, CH 1 in 2012</a:t>
            </a:r>
          </a:p>
          <a:p>
            <a:r>
              <a:rPr lang="en-US" sz="2000" dirty="0" smtClean="0"/>
              <a:t>OPNAVINST/MCO 6400.2 Scope, Limitations, Certification, Utilization and Oversight of Certified Athletic Trainers</a:t>
            </a:r>
          </a:p>
          <a:p>
            <a:pPr lvl="1"/>
            <a:r>
              <a:rPr lang="en-US" sz="1800" dirty="0" smtClean="0"/>
              <a:t>Co-signed </a:t>
            </a:r>
            <a:r>
              <a:rPr lang="en-US" sz="1800" dirty="0"/>
              <a:t>25 Jan 2017 by DC CD/I and Navy Surgeon General</a:t>
            </a:r>
          </a:p>
          <a:p>
            <a:pPr lvl="1"/>
            <a:r>
              <a:rPr lang="en-US" sz="1800" dirty="0" smtClean="0"/>
              <a:t>Modeled after Independent Duty Corpsman Instruction and TECOM SMIP Order</a:t>
            </a:r>
          </a:p>
          <a:p>
            <a:pPr lvl="1"/>
            <a:r>
              <a:rPr lang="en-US" sz="1800" dirty="0" smtClean="0"/>
              <a:t>Sets foundation for SMIP expansion to operating forces</a:t>
            </a:r>
          </a:p>
        </p:txBody>
      </p:sp>
    </p:spTree>
    <p:extLst>
      <p:ext uri="{BB962C8B-B14F-4D97-AF65-F5344CB8AC3E}">
        <p14:creationId xmlns:p14="http://schemas.microsoft.com/office/powerpoint/2010/main" val="234034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1933576"/>
            <a:ext cx="33813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8145"/>
          </a:xfrm>
        </p:spPr>
        <p:txBody>
          <a:bodyPr/>
          <a:lstStyle/>
          <a:p>
            <a:r>
              <a:rPr lang="en-US" sz="2400" b="1" dirty="0" smtClean="0"/>
              <a:t>SMIP Expansion to Operating Forces</a:t>
            </a:r>
          </a:p>
        </p:txBody>
      </p:sp>
      <p:pic>
        <p:nvPicPr>
          <p:cNvPr id="14341" name="Picture 6" descr="C:\Users\557849\Desktop\ground board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252538"/>
            <a:ext cx="418782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ounded Rectangle 2"/>
          <p:cNvSpPr>
            <a:spLocks noChangeArrowheads="1"/>
          </p:cNvSpPr>
          <p:nvPr/>
        </p:nvSpPr>
        <p:spPr bwMode="auto">
          <a:xfrm>
            <a:off x="1289050" y="4379913"/>
            <a:ext cx="4260850" cy="2249487"/>
          </a:xfrm>
          <a:prstGeom prst="roundRect">
            <a:avLst>
              <a:gd name="adj" fmla="val 9759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14343" name="Rectangular Callout 1"/>
          <p:cNvSpPr>
            <a:spLocks noChangeArrowheads="1"/>
          </p:cNvSpPr>
          <p:nvPr/>
        </p:nvSpPr>
        <p:spPr bwMode="auto">
          <a:xfrm>
            <a:off x="94004" y="1658221"/>
            <a:ext cx="1117362" cy="657689"/>
          </a:xfrm>
          <a:prstGeom prst="wedgeRectCallout">
            <a:avLst>
              <a:gd name="adj1" fmla="val 70805"/>
              <a:gd name="adj2" fmla="val 169026"/>
            </a:avLst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900" dirty="0" smtClean="0"/>
              <a:t>Ground Board 2-11</a:t>
            </a:r>
          </a:p>
          <a:p>
            <a:pPr algn="ctr"/>
            <a:r>
              <a:rPr lang="en-US" sz="900" dirty="0" smtClean="0"/>
              <a:t> Report</a:t>
            </a:r>
            <a:endParaRPr lang="en-US" sz="900" dirty="0"/>
          </a:p>
        </p:txBody>
      </p:sp>
      <p:sp>
        <p:nvSpPr>
          <p:cNvPr id="9" name="Oval 8"/>
          <p:cNvSpPr/>
          <p:nvPr/>
        </p:nvSpPr>
        <p:spPr bwMode="auto">
          <a:xfrm>
            <a:off x="1122630" y="1575302"/>
            <a:ext cx="2064190" cy="20823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ular Callout 1"/>
          <p:cNvSpPr>
            <a:spLocks noChangeArrowheads="1"/>
          </p:cNvSpPr>
          <p:nvPr/>
        </p:nvSpPr>
        <p:spPr bwMode="auto">
          <a:xfrm>
            <a:off x="6684431" y="5047455"/>
            <a:ext cx="2280182" cy="1581945"/>
          </a:xfrm>
          <a:prstGeom prst="wedgeRectCallout">
            <a:avLst>
              <a:gd name="adj1" fmla="val -98456"/>
              <a:gd name="adj2" fmla="val 19098"/>
            </a:avLst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t" anchorCtr="0"/>
          <a:lstStyle/>
          <a:p>
            <a:r>
              <a:rPr lang="en-US" sz="1050" dirty="0" smtClean="0"/>
              <a:t>-</a:t>
            </a:r>
            <a:r>
              <a:rPr lang="en-US" sz="1000" dirty="0" smtClean="0"/>
              <a:t>Ground Board endorses </a:t>
            </a:r>
          </a:p>
          <a:p>
            <a:r>
              <a:rPr lang="en-US" sz="1000" dirty="0" smtClean="0"/>
              <a:t>expansion of SMIP to </a:t>
            </a:r>
          </a:p>
          <a:p>
            <a:r>
              <a:rPr lang="en-US" sz="1000" dirty="0" smtClean="0"/>
              <a:t>Operating Forces</a:t>
            </a:r>
          </a:p>
          <a:p>
            <a:r>
              <a:rPr lang="en-US" sz="1000" dirty="0" smtClean="0"/>
              <a:t>-Funded in POM-14 Baseline</a:t>
            </a:r>
          </a:p>
          <a:p>
            <a:r>
              <a:rPr lang="en-US" sz="1000" dirty="0" smtClean="0"/>
              <a:t>-Cut in POM-15 due to </a:t>
            </a:r>
          </a:p>
          <a:p>
            <a:r>
              <a:rPr lang="en-US" sz="1000" dirty="0" smtClean="0"/>
              <a:t>Sequestration</a:t>
            </a:r>
          </a:p>
          <a:p>
            <a:r>
              <a:rPr lang="en-US" sz="1000" dirty="0" smtClean="0"/>
              <a:t>-Demand signal remains</a:t>
            </a:r>
          </a:p>
          <a:p>
            <a:r>
              <a:rPr lang="en-US" sz="1000" dirty="0"/>
              <a:t>e</a:t>
            </a:r>
            <a:r>
              <a:rPr lang="en-US" sz="1000" dirty="0" smtClean="0"/>
              <a:t>specially in III MEF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36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OPFOR Expansion </a:t>
            </a:r>
            <a:r>
              <a:rPr lang="en-US" dirty="0"/>
              <a:t/>
            </a:r>
            <a:br>
              <a:rPr lang="en-US" dirty="0"/>
            </a:br>
            <a:r>
              <a:rPr lang="en-US" sz="1350" dirty="0" smtClean="0"/>
              <a:t>(CMC directed distribution plan)</a:t>
            </a:r>
            <a:endParaRPr lang="en-US" sz="135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3646"/>
              </p:ext>
            </p:extLst>
          </p:nvPr>
        </p:nvGraphicFramePr>
        <p:xfrm>
          <a:off x="1387010" y="1068496"/>
          <a:ext cx="4931596" cy="5633650"/>
        </p:xfrm>
        <a:graphic>
          <a:graphicData uri="http://schemas.openxmlformats.org/drawingml/2006/table">
            <a:tbl>
              <a:tblPr/>
              <a:tblGrid>
                <a:gridCol w="1274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15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6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9674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 19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</a:t>
                      </a:r>
                      <a:r>
                        <a:rPr lang="en-US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FY20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437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3516">
                <a:tc>
                  <a:txBody>
                    <a:bodyPr/>
                    <a:lstStyle/>
                    <a:p>
                      <a:pPr algn="l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</a:t>
                      </a:r>
                    </a:p>
                  </a:txBody>
                  <a:tcPr marL="3273" marR="3273" marT="327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ATCs</a:t>
                      </a:r>
                    </a:p>
                  </a:txBody>
                  <a:tcPr marL="3273" marR="3273" marT="327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967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MEF</a:t>
                      </a:r>
                    </a:p>
                  </a:txBody>
                  <a:tcPr marL="3273" marR="3273" marT="3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MIG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HQTRS REGT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CLR-1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CLR-15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MAG-11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MAG-13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MAG-16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MAG-39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MACG-38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09674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MEF</a:t>
                      </a:r>
                    </a:p>
                  </a:txBody>
                  <a:tcPr marL="3273" marR="3273" marT="3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 MIG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2D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HQTRS REGT, 2D MLG 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CLR-2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CLR-25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MAG-14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MAG-26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MAG-29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MAG-31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MACG-28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0967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MEF</a:t>
                      </a:r>
                    </a:p>
                  </a:txBody>
                  <a:tcPr marL="3273" marR="3273" marT="3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 MIG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12TH MARINES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HQTRS REGT, 3D MLG 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CLR-3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CLR-35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MAG-12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MAG-24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MAG-36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8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MACG-18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9"/>
                  </a:ext>
                </a:extLst>
              </a:tr>
              <a:tr h="10967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ELT</a:t>
                      </a:r>
                    </a:p>
                  </a:txBody>
                  <a:tcPr marL="3273" marR="3273" marT="327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RTR, MCRD PI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RTR, MCRD SD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1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 EAST, MCB CAMP LEJ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2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SOI WEST, MCB CAMP PEN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3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MARDET FT. LEONARDWOOD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4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MATSG-23, NAS PENSACOLA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5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MCCES (COMM/ELEC SCHOOL 29 PALMS)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6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MCCSSS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7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MCES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8"/>
                  </a:ext>
                </a:extLst>
              </a:tr>
              <a:tr h="1096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MARDET FT. SILL</a:t>
                      </a:r>
                    </a:p>
                  </a:txBody>
                  <a:tcPr marL="3273" marR="3273" marT="327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9"/>
                  </a:ext>
                </a:extLst>
              </a:tr>
              <a:tr h="109674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3" marR="3273" marT="327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</a:t>
                      </a:r>
                    </a:p>
                  </a:txBody>
                  <a:tcPr marL="3273" marR="3273" marT="327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4.5M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8.6M</a:t>
                      </a:r>
                    </a:p>
                  </a:txBody>
                  <a:tcPr marL="3273" marR="3273" marT="327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5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629400" y="1199509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sng" dirty="0">
                <a:solidFill>
                  <a:prstClr val="black"/>
                </a:solidFill>
              </a:rPr>
              <a:t>NOTES:</a:t>
            </a:r>
          </a:p>
          <a:p>
            <a:r>
              <a:rPr lang="en-US" sz="900" dirty="0">
                <a:solidFill>
                  <a:prstClr val="black"/>
                </a:solidFill>
              </a:rPr>
              <a:t>-Distribution prioritizes supporting more units, but with AT ratio of 1 to 2000-3000 Marines</a:t>
            </a:r>
          </a:p>
          <a:p>
            <a:r>
              <a:rPr lang="en-US" sz="900" dirty="0">
                <a:solidFill>
                  <a:prstClr val="black"/>
                </a:solidFill>
              </a:rPr>
              <a:t> </a:t>
            </a:r>
          </a:p>
          <a:p>
            <a:r>
              <a:rPr lang="en-US" sz="900" dirty="0">
                <a:solidFill>
                  <a:prstClr val="black"/>
                </a:solidFill>
              </a:rPr>
              <a:t>-Chart does not reflect current AT numbers at ELTs  </a:t>
            </a:r>
          </a:p>
          <a:p>
            <a:endParaRPr lang="en-US" sz="900" dirty="0">
              <a:solidFill>
                <a:prstClr val="black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59905"/>
              </p:ext>
            </p:extLst>
          </p:nvPr>
        </p:nvGraphicFramePr>
        <p:xfrm>
          <a:off x="6915150" y="4722902"/>
          <a:ext cx="1771650" cy="914400"/>
        </p:xfrm>
        <a:graphic>
          <a:graphicData uri="http://schemas.openxmlformats.org/drawingml/2006/table">
            <a:tbl>
              <a:tblPr/>
              <a:tblGrid>
                <a:gridCol w="855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64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AT/Marines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1/1000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1/2000-3000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2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3137" y="0"/>
            <a:ext cx="6134100" cy="5510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Purpose/End State</a:t>
            </a:r>
            <a:br>
              <a:rPr lang="en-US" b="1" u="sng" dirty="0" smtClean="0"/>
            </a:br>
            <a:r>
              <a:rPr lang="en-US" b="1" u="sng" dirty="0" smtClean="0"/>
              <a:t>BLUF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7290" y="1516882"/>
            <a:ext cx="8545794" cy="4997768"/>
          </a:xfrm>
        </p:spPr>
        <p:txBody>
          <a:bodyPr/>
          <a:lstStyle/>
          <a:p>
            <a:r>
              <a:rPr lang="en-US" sz="2400" dirty="0" smtClean="0"/>
              <a:t>Purpose</a:t>
            </a:r>
          </a:p>
          <a:p>
            <a:pPr lvl="1"/>
            <a:r>
              <a:rPr lang="en-US" sz="1600" dirty="0" smtClean="0"/>
              <a:t>To provide an overview on the USMC SMIP program and CMC intent</a:t>
            </a:r>
          </a:p>
          <a:p>
            <a:pPr marL="457200" lvl="1" indent="0">
              <a:buNone/>
            </a:pPr>
            <a:endParaRPr lang="en-US" sz="1600" dirty="0" smtClean="0"/>
          </a:p>
          <a:p>
            <a:r>
              <a:rPr lang="en-US" sz="2400" dirty="0" smtClean="0"/>
              <a:t>End State</a:t>
            </a:r>
          </a:p>
          <a:p>
            <a:pPr lvl="1"/>
            <a:r>
              <a:rPr lang="en-US" sz="1600" dirty="0" smtClean="0"/>
              <a:t>Understanding of the role of SMIP in support of USMC mission and CMC intent</a:t>
            </a:r>
          </a:p>
          <a:p>
            <a:endParaRPr lang="en-US" sz="2000" dirty="0"/>
          </a:p>
          <a:p>
            <a:r>
              <a:rPr lang="en-US" sz="2400" dirty="0" smtClean="0"/>
              <a:t>BLUF</a:t>
            </a:r>
            <a:endParaRPr lang="en-US" sz="2000" dirty="0"/>
          </a:p>
          <a:p>
            <a:pPr lvl="1"/>
            <a:r>
              <a:rPr lang="en-US" sz="1600" dirty="0" smtClean="0"/>
              <a:t>SMIP supports USMC mission by reducing attrition and lost training days associated with musculoskeletal injuries.</a:t>
            </a:r>
          </a:p>
          <a:p>
            <a:pPr lvl="1"/>
            <a:r>
              <a:rPr lang="en-US" sz="1600" dirty="0" smtClean="0"/>
              <a:t>SMIP is a collaborative USMC and USN effort</a:t>
            </a:r>
          </a:p>
          <a:p>
            <a:pPr lvl="1"/>
            <a:r>
              <a:rPr lang="en-US" sz="1600" dirty="0" smtClean="0"/>
              <a:t>The Commandant has directed expansion of the SMIP program to the operating forces by placing civilian Certified Athletic Trainers in Regiments and Groups.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9901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6889" y="1314856"/>
            <a:ext cx="7772400" cy="4543425"/>
          </a:xfrm>
        </p:spPr>
        <p:txBody>
          <a:bodyPr>
            <a:normAutofit/>
          </a:bodyPr>
          <a:lstStyle/>
          <a:p>
            <a:r>
              <a:rPr lang="en-US" dirty="0"/>
              <a:t>CMC </a:t>
            </a:r>
            <a:r>
              <a:rPr lang="en-US" dirty="0" smtClean="0"/>
              <a:t>Guidance</a:t>
            </a:r>
          </a:p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Vision and Strategy</a:t>
            </a:r>
          </a:p>
          <a:p>
            <a:r>
              <a:rPr lang="en-US" sz="2400" dirty="0" smtClean="0"/>
              <a:t>Entry Level Training implementation</a:t>
            </a:r>
          </a:p>
          <a:p>
            <a:r>
              <a:rPr lang="en-US" sz="2400" dirty="0" smtClean="0"/>
              <a:t>Injury Prevention and Treatment Continuum </a:t>
            </a:r>
          </a:p>
          <a:p>
            <a:r>
              <a:rPr lang="en-US" dirty="0" smtClean="0"/>
              <a:t>SMIP Effectiveness Data</a:t>
            </a:r>
            <a:endParaRPr lang="en-US" sz="2400" dirty="0" smtClean="0"/>
          </a:p>
          <a:p>
            <a:r>
              <a:rPr lang="en-US" sz="2400" dirty="0" smtClean="0"/>
              <a:t>Current </a:t>
            </a:r>
            <a:r>
              <a:rPr lang="en-US" sz="2400" dirty="0"/>
              <a:t>locations of Athletic Trainers in TECOM</a:t>
            </a:r>
          </a:p>
          <a:p>
            <a:r>
              <a:rPr lang="en-US" dirty="0"/>
              <a:t>SMIP Policy</a:t>
            </a:r>
          </a:p>
          <a:p>
            <a:r>
              <a:rPr lang="en-US" sz="2400" dirty="0" smtClean="0"/>
              <a:t>SMIP Expansion to Operating </a:t>
            </a:r>
            <a:r>
              <a:rPr lang="en-US" dirty="0" smtClean="0"/>
              <a:t>F</a:t>
            </a:r>
            <a:r>
              <a:rPr lang="en-US" sz="2400" dirty="0" smtClean="0"/>
              <a:t>orces</a:t>
            </a:r>
          </a:p>
          <a:p>
            <a:r>
              <a:rPr lang="en-US" dirty="0" smtClean="0"/>
              <a:t>Planned </a:t>
            </a:r>
            <a:r>
              <a:rPr lang="en-US" dirty="0"/>
              <a:t>locations for Athletic Trainers</a:t>
            </a:r>
          </a:p>
          <a:p>
            <a:r>
              <a:rPr lang="en-US" dirty="0" smtClean="0"/>
              <a:t>Discussion</a:t>
            </a:r>
            <a:endParaRPr lang="en-US" sz="2400" dirty="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98945" y="165235"/>
            <a:ext cx="5152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3600" b="1" i="0" u="sng" dirty="0" smtClean="0"/>
              <a:t>SMIP Information Brief</a:t>
            </a:r>
            <a:endParaRPr lang="en-US" sz="3600" b="1" i="0" u="sng" dirty="0"/>
          </a:p>
        </p:txBody>
      </p:sp>
    </p:spTree>
    <p:extLst>
      <p:ext uri="{BB962C8B-B14F-4D97-AF65-F5344CB8AC3E}">
        <p14:creationId xmlns:p14="http://schemas.microsoft.com/office/powerpoint/2010/main" val="31347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CMC Guidance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51754" y="1663430"/>
            <a:ext cx="791987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/>
              <a:t>From 24 July 2017 CMC email: “Would </a:t>
            </a:r>
            <a:r>
              <a:rPr lang="en-US" sz="1600" i="0" dirty="0"/>
              <a:t>like for TECOM and </a:t>
            </a:r>
            <a:r>
              <a:rPr lang="en-US" sz="1600" i="0" dirty="0" smtClean="0"/>
              <a:t>HS to </a:t>
            </a:r>
            <a:r>
              <a:rPr lang="en-US" sz="1600" i="0" dirty="0"/>
              <a:t>cost out the </a:t>
            </a:r>
            <a:endParaRPr lang="en-US" sz="1600" i="0" dirty="0" smtClean="0"/>
          </a:p>
          <a:p>
            <a:r>
              <a:rPr lang="en-US" sz="1600" i="0" dirty="0" smtClean="0"/>
              <a:t>requirement </a:t>
            </a:r>
            <a:r>
              <a:rPr lang="en-US" sz="1600" i="0" dirty="0"/>
              <a:t>have </a:t>
            </a:r>
            <a:r>
              <a:rPr lang="en-US" sz="1600" i="0" dirty="0" smtClean="0"/>
              <a:t>contracted Athletic Trainers every </a:t>
            </a:r>
            <a:r>
              <a:rPr lang="en-US" sz="1600" i="0" dirty="0"/>
              <a:t>Regiment/Group and </a:t>
            </a:r>
            <a:r>
              <a:rPr lang="en-US" sz="1600" i="0" dirty="0" smtClean="0"/>
              <a:t>to </a:t>
            </a:r>
          </a:p>
          <a:p>
            <a:r>
              <a:rPr lang="en-US" sz="1600" i="0" dirty="0" smtClean="0"/>
              <a:t>increase </a:t>
            </a:r>
            <a:r>
              <a:rPr lang="en-US" sz="1600" i="0" dirty="0"/>
              <a:t>our numbers at MCRDs </a:t>
            </a:r>
            <a:r>
              <a:rPr lang="en-US" sz="1600" i="0" dirty="0" smtClean="0"/>
              <a:t>and </a:t>
            </a:r>
            <a:r>
              <a:rPr lang="en-US" sz="1600" i="0" dirty="0"/>
              <a:t>SOIs... spend money </a:t>
            </a:r>
            <a:r>
              <a:rPr lang="en-US" sz="1600" i="0" dirty="0" smtClean="0"/>
              <a:t>to </a:t>
            </a:r>
            <a:r>
              <a:rPr lang="en-US" sz="1600" i="0" dirty="0"/>
              <a:t>save money/reduce </a:t>
            </a:r>
            <a:endParaRPr lang="en-US" sz="1600" i="0" dirty="0" smtClean="0"/>
          </a:p>
          <a:p>
            <a:r>
              <a:rPr lang="en-US" sz="1600" i="0" dirty="0" smtClean="0"/>
              <a:t>injuries/recover </a:t>
            </a:r>
            <a:r>
              <a:rPr lang="en-US" sz="1600" i="0" dirty="0"/>
              <a:t>faster</a:t>
            </a:r>
            <a:r>
              <a:rPr lang="en-US" sz="1600" i="0" dirty="0" smtClean="0"/>
              <a:t>.”</a:t>
            </a:r>
          </a:p>
          <a:p>
            <a:endParaRPr lang="en-US" sz="1600" i="0" dirty="0" smtClean="0"/>
          </a:p>
          <a:p>
            <a:endParaRPr lang="en-US" sz="1600" i="0" dirty="0"/>
          </a:p>
          <a:p>
            <a:r>
              <a:rPr lang="en-US" sz="1600" i="0" dirty="0" smtClean="0"/>
              <a:t>From 2 Aug 2017 CMC IPR:  “We’ll find money for this.”</a:t>
            </a:r>
          </a:p>
          <a:p>
            <a:endParaRPr lang="en-US" sz="1600" i="0" dirty="0"/>
          </a:p>
          <a:p>
            <a:endParaRPr lang="en-US" sz="1600" i="0" dirty="0" smtClean="0"/>
          </a:p>
          <a:p>
            <a:r>
              <a:rPr lang="en-US" sz="1600" i="0" dirty="0" smtClean="0"/>
              <a:t>COAs ranging from 45 AT’s to &gt;60 Corps-wide have been provided to CMC and P&amp;R </a:t>
            </a:r>
          </a:p>
          <a:p>
            <a:r>
              <a:rPr lang="en-US" sz="1600" i="0" dirty="0" smtClean="0"/>
              <a:t>for consideration.  </a:t>
            </a:r>
          </a:p>
          <a:p>
            <a:endParaRPr lang="en-US" sz="1600" i="0" dirty="0"/>
          </a:p>
          <a:p>
            <a:r>
              <a:rPr lang="en-US" sz="1600" i="0" dirty="0" smtClean="0"/>
              <a:t>Site visits to I MEF (14-16 Nov), II MEF (29-30 Nov) and III MEF (14-19 Dec) ISO implementation</a:t>
            </a:r>
          </a:p>
          <a:p>
            <a:r>
              <a:rPr lang="en-US" sz="1600" i="0" dirty="0"/>
              <a:t>	</a:t>
            </a:r>
            <a:endParaRPr lang="en-US" sz="1600" i="0" dirty="0" smtClean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71625" y="6494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/>
              <a:t>3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302686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2100" y="1090232"/>
            <a:ext cx="8623300" cy="6315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Universal Needs Statement, Dec 2001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ACMC directed pilot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Health Services initially in lead, CG TECOM assigned Pilot Program Sponsor May 2002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Ltr from CG MCCDC to Navy Surgeon General (SG) formally seeking support/alignment (Sports Med Physicians) ISO SMIP Dec 2002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Sports Med Physicians to MCRDs, SOIs, OCS and TBS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Athletic Trainers in place June 2003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MOA b/t Navy Surgeon General and CG TECOM signed Oct 2007</a:t>
            </a:r>
          </a:p>
          <a:p>
            <a:pPr lvl="1">
              <a:lnSpc>
                <a:spcPct val="90000"/>
              </a:lnSpc>
            </a:pPr>
            <a:r>
              <a:rPr lang="en-US" sz="1800" u="sng" dirty="0" smtClean="0"/>
              <a:t>USMC Funds/leads</a:t>
            </a:r>
            <a:r>
              <a:rPr lang="en-US" sz="1800" dirty="0" smtClean="0"/>
              <a:t>, Navy </a:t>
            </a:r>
            <a:r>
              <a:rPr lang="en-US" sz="1800" u="sng" dirty="0" smtClean="0"/>
              <a:t>aligns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Navy SG recognizes National Athletic Trainers Association (NATA) Standards of Practice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TECOMO 6260 w CH1 “SMIP” Nov 2008 provides CG TECOM Commander’s Intent and Major Subordinate Command/TECOM Staff responsibilities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Centralized TECOM Program Management / Decentralized Execution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481513" y="2698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endParaRPr lang="en-US" sz="3200" u="sng" dirty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659063" y="219075"/>
            <a:ext cx="409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3600" b="1" i="0" u="sng" dirty="0"/>
              <a:t>SMIP Background</a:t>
            </a:r>
          </a:p>
        </p:txBody>
      </p:sp>
    </p:spTree>
    <p:extLst>
      <p:ext uri="{BB962C8B-B14F-4D97-AF65-F5344CB8AC3E}">
        <p14:creationId xmlns:p14="http://schemas.microsoft.com/office/powerpoint/2010/main" val="169010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90000"/>
            <a:ext cx="7772400" cy="4940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u="sng" dirty="0" smtClean="0"/>
              <a:t>Vision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Increase readiness by reducing attrition and lost work-days associated with musculoskeletal injuries.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 u="sng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b="1" u="sng" dirty="0" smtClean="0"/>
              <a:t>Strategy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Balance </a:t>
            </a:r>
            <a:r>
              <a:rPr lang="en-US" sz="2400" b="1" u="sng" dirty="0" smtClean="0"/>
              <a:t>injury prevention</a:t>
            </a:r>
            <a:r>
              <a:rPr lang="en-US" sz="2400" dirty="0" smtClean="0"/>
              <a:t>, initial evaluation, treatment, and return to readiness.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Conduct quality injury surveillance.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Exploit existing capabilities.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Identify resources necessary to fill gaps.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Incremental, adaptable, sustainable approach.</a:t>
            </a:r>
          </a:p>
          <a:p>
            <a:pPr>
              <a:lnSpc>
                <a:spcPct val="80000"/>
              </a:lnSpc>
            </a:pPr>
            <a:r>
              <a:rPr lang="en-US" sz="2400" u="sng" dirty="0" smtClean="0"/>
              <a:t>Complement</a:t>
            </a:r>
            <a:r>
              <a:rPr lang="en-US" sz="2400" dirty="0" smtClean="0"/>
              <a:t> (v. replace)  existing Navy Medicine capabilities.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Treat Marines as Warrior Athletes.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475669" y="274742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sz="3600" b="1" i="0" u="sng" dirty="0"/>
              <a:t>Vision and Strategy</a:t>
            </a:r>
          </a:p>
        </p:txBody>
      </p:sp>
    </p:spTree>
    <p:extLst>
      <p:ext uri="{BB962C8B-B14F-4D97-AF65-F5344CB8AC3E}">
        <p14:creationId xmlns:p14="http://schemas.microsoft.com/office/powerpoint/2010/main" val="36332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702871"/>
          </a:xfrm>
        </p:spPr>
        <p:txBody>
          <a:bodyPr/>
          <a:lstStyle/>
          <a:p>
            <a:r>
              <a:rPr lang="en-US" sz="2400" b="1" u="sng" dirty="0" smtClean="0"/>
              <a:t>Prevention / Treatment Continuum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153"/>
            <a:ext cx="9144000" cy="52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521" y="1211656"/>
            <a:ext cx="8302841" cy="189156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Selected based on large, vulnerable population, cumulative experience and standardized procedures.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Certified Athletic Trainers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Civilians who are employees of assigned USMC commands (S-3s). </a:t>
            </a:r>
            <a:r>
              <a:rPr lang="en-US" sz="1600" b="1" dirty="0">
                <a:solidFill>
                  <a:srgbClr val="00B050"/>
                </a:solidFill>
              </a:rPr>
              <a:t>GREEN ASSETS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(NCAA model)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Currently 21X GS, 7X Contracts </a:t>
            </a:r>
          </a:p>
          <a:p>
            <a:pPr lvl="1">
              <a:lnSpc>
                <a:spcPct val="90000"/>
              </a:lnSpc>
            </a:pPr>
            <a:r>
              <a:rPr lang="en-US" sz="1600" u="sng" dirty="0"/>
              <a:t>Navy Sports Med MDs provide medical oversight</a:t>
            </a:r>
            <a:r>
              <a:rPr lang="en-US" sz="1600" dirty="0"/>
              <a:t> when dealing with injuries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Emphasis on </a:t>
            </a:r>
            <a:r>
              <a:rPr lang="en-US" sz="1600" b="1" u="sng" dirty="0"/>
              <a:t>injury prevention</a:t>
            </a:r>
            <a:r>
              <a:rPr lang="en-US" sz="1600" dirty="0"/>
              <a:t>, education, and treatment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/>
              <a:t>Initial Allocation: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4 AT’s for MCRDs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1 AT per SOI, OCS and TBS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605740" y="209904"/>
            <a:ext cx="61588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ts val="500"/>
              </a:spcBef>
              <a:spcAft>
                <a:spcPts val="500"/>
              </a:spcAft>
              <a:buChar char="•"/>
              <a:defRPr sz="1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sz="2400" dirty="0"/>
              <a:t>Entry Level Training Implementation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02829"/>
              </p:ext>
            </p:extLst>
          </p:nvPr>
        </p:nvGraphicFramePr>
        <p:xfrm>
          <a:off x="3714749" y="3648072"/>
          <a:ext cx="5152880" cy="2563852"/>
        </p:xfrm>
        <a:graphic>
          <a:graphicData uri="http://schemas.openxmlformats.org/drawingml/2006/table">
            <a:tbl>
              <a:tblPr/>
              <a:tblGrid>
                <a:gridCol w="3268090"/>
                <a:gridCol w="376958"/>
                <a:gridCol w="376958"/>
                <a:gridCol w="376958"/>
                <a:gridCol w="376958"/>
                <a:gridCol w="376958"/>
              </a:tblGrid>
              <a:tr h="2087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ELT Site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33C"/>
                    </a:solidFill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Officer Candidates School (Quantico)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Basic School (Quantico)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Corps Recruit Depot  (San Diego)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Corps Recruit Depot (Parris Island)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 of Infantry-East (Camp Lejeune)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School of Infantry-West (Camp Pendleton)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98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Aviation Support Training Group-21 (Pensacola)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Corps Detachment Ft. Leonard Wood Missouri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983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 Corps Combat Service Support School (Camp Lejeune)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Force Fitness Readiness Center (Quantico)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993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Cumulative Total by Period</a:t>
                      </a:r>
                    </a:p>
                  </a:txBody>
                  <a:tcPr marL="7144" marR="7144" marT="714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469125"/>
              </p:ext>
            </p:extLst>
          </p:nvPr>
        </p:nvGraphicFramePr>
        <p:xfrm>
          <a:off x="481519" y="1015733"/>
          <a:ext cx="8180962" cy="265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566736" y="3657050"/>
            <a:ext cx="8315325" cy="1061829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en-US" sz="900" b="0" i="0" dirty="0" smtClean="0">
                <a:solidFill>
                  <a:srgbClr val="000000"/>
                </a:solidFill>
                <a:latin typeface="Arial"/>
                <a:cs typeface="Arial"/>
              </a:rPr>
              <a:t>*Notes</a:t>
            </a: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: -MRP rate </a:t>
            </a:r>
            <a:r>
              <a:rPr lang="en-US" sz="900" b="0" i="0" dirty="0" err="1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 FY03-07=13.5%.  FY08 MRP rate 57% less than previous 5 year avg.</a:t>
            </a:r>
          </a:p>
          <a:p>
            <a:pPr lvl="1">
              <a:tabLst>
                <a:tab pos="914400" algn="l"/>
              </a:tabLst>
              <a:defRPr sz="1000"/>
            </a:pP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-If FY03-07 MRP </a:t>
            </a:r>
            <a:r>
              <a:rPr lang="en-US" sz="900" b="0" i="0" dirty="0" err="1">
                <a:solidFill>
                  <a:srgbClr val="000000"/>
                </a:solidFill>
                <a:latin typeface="Arial"/>
                <a:cs typeface="Arial"/>
              </a:rPr>
              <a:t>avg</a:t>
            </a: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 applied to FY-08, then 1502 more recruits would have been assigned to MRP in FY08. Utilizing recent MRP length of stay estimate of 28 days/assignment, this would have resulted in 42056 lost training days.</a:t>
            </a:r>
          </a:p>
          <a:p>
            <a:pPr lvl="1">
              <a:tabLst>
                <a:tab pos="914400" algn="l"/>
              </a:tabLst>
              <a:defRPr sz="1000"/>
            </a:pP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-Estimated $6M in cost avoidance in FY-08 alone</a:t>
            </a:r>
          </a:p>
          <a:p>
            <a:pPr lvl="1">
              <a:tabLst>
                <a:tab pos="914400" algn="l"/>
              </a:tabLst>
              <a:defRPr sz="1000"/>
            </a:pP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-Lower MRP assignment rate trend has continued through 2015</a:t>
            </a:r>
            <a:r>
              <a:rPr lang="en-US" sz="900" b="0" i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>
              <a:tabLst>
                <a:tab pos="914400" algn="l"/>
              </a:tabLst>
              <a:defRPr sz="1000"/>
            </a:pPr>
            <a:r>
              <a:rPr lang="en-US" sz="900" b="0" i="0" dirty="0" smtClean="0">
                <a:solidFill>
                  <a:srgbClr val="000000"/>
                </a:solidFill>
                <a:latin typeface="Arial"/>
                <a:cs typeface="Arial"/>
              </a:rPr>
              <a:t>-USN ATC's centralized in MCRDSD Medical Treatment facility prior to FY08.</a:t>
            </a:r>
          </a:p>
          <a:p>
            <a:pPr lvl="1">
              <a:tabLst>
                <a:tab pos="914400" algn="l"/>
              </a:tabLst>
              <a:defRPr sz="1000"/>
            </a:pPr>
            <a:r>
              <a:rPr lang="en-US" sz="900" b="0" i="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900" b="0" i="0" dirty="0">
                <a:solidFill>
                  <a:srgbClr val="000000"/>
                </a:solidFill>
                <a:latin typeface="Arial"/>
                <a:cs typeface="Arial"/>
              </a:rPr>
              <a:t>USMC hired 5 additional ATC's to work within Recruit Training Battalions in FY08</a:t>
            </a:r>
            <a:r>
              <a:rPr lang="en-US" sz="900" b="0" i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900" b="0" i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8A0F7BE-8533-4529-B74F-5DA476691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51513"/>
              </p:ext>
            </p:extLst>
          </p:nvPr>
        </p:nvGraphicFramePr>
        <p:xfrm>
          <a:off x="566736" y="4713456"/>
          <a:ext cx="8180962" cy="214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4816123" y="1517929"/>
            <a:ext cx="19316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0" dirty="0" smtClean="0"/>
              <a:t>In 2008, 5x AT’s hired to be embedded in Recruit </a:t>
            </a:r>
            <a:r>
              <a:rPr lang="en-US" sz="1000" i="0" dirty="0"/>
              <a:t>Training </a:t>
            </a:r>
            <a:r>
              <a:rPr lang="en-US" sz="1000" i="0" dirty="0" smtClean="0"/>
              <a:t>Battalions.  </a:t>
            </a:r>
            <a:r>
              <a:rPr lang="en-US" sz="1000" i="0" dirty="0"/>
              <a:t>AT utilization </a:t>
            </a:r>
            <a:r>
              <a:rPr lang="en-US" sz="1000" i="0" dirty="0" smtClean="0"/>
              <a:t>and MRP rates now </a:t>
            </a:r>
            <a:r>
              <a:rPr lang="en-US" sz="1000" i="0" dirty="0"/>
              <a:t>similar to MCRDPI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268070" y="5031206"/>
            <a:ext cx="2124635" cy="46728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rgbClr val="FFFF99">
                <a:gamma/>
                <a:shade val="60000"/>
                <a:invGamma/>
              </a:srgbClr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505709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0" dirty="0" smtClean="0"/>
              <a:t>AT’s embedded in Recruit </a:t>
            </a:r>
          </a:p>
          <a:p>
            <a:r>
              <a:rPr lang="en-US" sz="1050" i="0" dirty="0" smtClean="0"/>
              <a:t>Training Battalions since 2003. </a:t>
            </a:r>
            <a:endParaRPr lang="en-US" sz="1050" i="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90167" y="113199"/>
            <a:ext cx="6134100" cy="7334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i="0" u="sng" dirty="0" smtClean="0"/>
              <a:t>SMIP Effectiveness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1625" y="64948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dirty="0" smtClean="0"/>
              <a:t>8</a:t>
            </a:r>
            <a:endParaRPr lang="en-US" sz="1800" b="0" i="0" dirty="0"/>
          </a:p>
        </p:txBody>
      </p:sp>
    </p:spTree>
    <p:extLst>
      <p:ext uri="{BB962C8B-B14F-4D97-AF65-F5344CB8AC3E}">
        <p14:creationId xmlns:p14="http://schemas.microsoft.com/office/powerpoint/2010/main" val="912899818"/>
      </p:ext>
    </p:extLst>
  </p:cSld>
  <p:clrMapOvr>
    <a:masterClrMapping/>
  </p:clrMapOvr>
</p:sld>
</file>

<file path=ppt/theme/theme1.xml><?xml version="1.0" encoding="utf-8"?>
<a:theme xmlns:a="http://schemas.openxmlformats.org/drawingml/2006/main" name="TECOM Brief Slide Master">
  <a:themeElements>
    <a:clrScheme name="TECOM Brief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COM Brief Slide Master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TECOM Brief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OM Brief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OM Brief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OM Brief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OM Brief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OM Brief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OM Brief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SPS EOS Brie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MSPS EOS Brie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MSPS EOS Brie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3_MSPS EOS Brie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5F5803F13B54FAFCF04DB14C39213" ma:contentTypeVersion="0" ma:contentTypeDescription="Create a new document." ma:contentTypeScope="" ma:versionID="7a64c85e447b33eab1c43670ed829996">
  <xsd:schema xmlns:xsd="http://www.w3.org/2001/XMLSchema" xmlns:xs="http://www.w3.org/2001/XMLSchema" xmlns:p="http://schemas.microsoft.com/office/2006/metadata/properties" xmlns:ns2="ea1398f3-08fa-483f-90cf-ae1623a91aa7" targetNamespace="http://schemas.microsoft.com/office/2006/metadata/properties" ma:root="true" ma:fieldsID="7859efd7c2dee43cfc39505530075332" ns2:_="">
    <xsd:import namespace="ea1398f3-08fa-483f-90cf-ae1623a91aa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98f3-08fa-483f-90cf-ae1623a91a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_dlc_DocId xmlns="ea1398f3-08fa-483f-90cf-ae1623a91aa7">A5AXACRDRMEK-779-2174</_dlc_DocId>
    <_dlc_DocIdUrl xmlns="ea1398f3-08fa-483f-90cf-ae1623a91aa7">
      <Url>https://vce.tecom.usmc.mil/sites/directorates/mtesd/gcesb/_layouts/DocIdRedir.aspx?ID=A5AXACRDRMEK-779-2174</Url>
      <Description>A5AXACRDRMEK-779-2174</Description>
    </_dlc_DocIdUrl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677B762-3497-45A1-BAD8-E3E12825E9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398f3-08fa-483f-90cf-ae1623a91a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A8BEEC-6C45-4157-AEC8-FF5D51FF76AC}">
  <ds:schemaRefs>
    <ds:schemaRef ds:uri="http://schemas.microsoft.com/office/2006/metadata/properties"/>
    <ds:schemaRef ds:uri="ea1398f3-08fa-483f-90cf-ae1623a91aa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CA3D1D-C413-4884-A799-BEB78C1EA2D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760C24A7-D8DF-4335-8D16-CE347E30CA91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692A456-5091-4942-8128-7DE9F52E3DF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98471</TotalTime>
  <Words>1243</Words>
  <Application>Microsoft Office PowerPoint</Application>
  <PresentationFormat>On-screen Show (4:3)</PresentationFormat>
  <Paragraphs>368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Times New Roman</vt:lpstr>
      <vt:lpstr>Wingdings 2</vt:lpstr>
      <vt:lpstr>TECOM Brief Slide Master</vt:lpstr>
      <vt:lpstr>MSPS EOS Brief_v2</vt:lpstr>
      <vt:lpstr>1_MSPS EOS Brief_v2</vt:lpstr>
      <vt:lpstr>2_MSPS EOS Brief_v2</vt:lpstr>
      <vt:lpstr>3_MSPS EOS Brief_v2</vt:lpstr>
      <vt:lpstr>   USMC Sports Medicine Injury Prevention Program (SMIP)   Information Brief     </vt:lpstr>
      <vt:lpstr> Purpose/End State BLUF</vt:lpstr>
      <vt:lpstr>PowerPoint Presentation</vt:lpstr>
      <vt:lpstr>CMC Guidance</vt:lpstr>
      <vt:lpstr>PowerPoint Presentation</vt:lpstr>
      <vt:lpstr>PowerPoint Presentation</vt:lpstr>
      <vt:lpstr>Prevention / Treatment Continuum</vt:lpstr>
      <vt:lpstr>PowerPoint Presentation</vt:lpstr>
      <vt:lpstr>PowerPoint Presentation</vt:lpstr>
      <vt:lpstr>PowerPoint Presentation</vt:lpstr>
      <vt:lpstr>AT Room Example</vt:lpstr>
      <vt:lpstr>SMIP Policy</vt:lpstr>
      <vt:lpstr>SMIP Expansion to Operating Forces</vt:lpstr>
      <vt:lpstr>AT OPFOR Expansion  (CMC directed distribution plan)</vt:lpstr>
    </vt:vector>
  </TitlesOfParts>
  <Company>TECOM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 and Body Composition Standards Review Brief for EOS</dc:title>
  <dc:creator>Pierre Hollis</dc:creator>
  <cp:lastModifiedBy>Holfinger Capt Matthew D</cp:lastModifiedBy>
  <cp:revision>508</cp:revision>
  <cp:lastPrinted>2017-11-11T20:34:29Z</cp:lastPrinted>
  <dcterms:created xsi:type="dcterms:W3CDTF">2005-01-06T21:13:49Z</dcterms:created>
  <dcterms:modified xsi:type="dcterms:W3CDTF">2019-06-26T14:02:06Z</dcterms:modified>
  <cp:version>9 April 2016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">
    <vt:lpwstr>true</vt:lpwstr>
  </property>
  <property fmtid="{D5CDD505-2E9C-101B-9397-08002B2CF9AE}" pid="4" name="ContentTypeId">
    <vt:lpwstr>0x0101000E85F5803F13B54FAFCF04DB14C39213</vt:lpwstr>
  </property>
  <property fmtid="{D5CDD505-2E9C-101B-9397-08002B2CF9AE}" pid="5" name="Sort Order">
    <vt:lpwstr>1</vt:lpwstr>
  </property>
  <property fmtid="{D5CDD505-2E9C-101B-9397-08002B2CF9AE}" pid="6" name="Category">
    <vt:lpwstr>16</vt:lpwstr>
  </property>
  <property fmtid="{D5CDD505-2E9C-101B-9397-08002B2CF9AE}" pid="7" name="_dlc_DocIdItemGuid">
    <vt:lpwstr>f92ffe2b-92dc-4788-ad5b-0313a05a8fa8</vt:lpwstr>
  </property>
</Properties>
</file>